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2" r:id="rId4"/>
    <p:sldId id="257" r:id="rId5"/>
    <p:sldId id="258" r:id="rId6"/>
    <p:sldId id="259" r:id="rId7"/>
    <p:sldId id="282" r:id="rId8"/>
    <p:sldId id="260" r:id="rId9"/>
    <p:sldId id="261" r:id="rId10"/>
    <p:sldId id="262" r:id="rId11"/>
    <p:sldId id="269" r:id="rId12"/>
    <p:sldId id="271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6" r:id="rId21"/>
    <p:sldId id="274" r:id="rId22"/>
    <p:sldId id="277" r:id="rId23"/>
    <p:sldId id="278" r:id="rId24"/>
    <p:sldId id="279" r:id="rId25"/>
    <p:sldId id="280" r:id="rId26"/>
    <p:sldId id="281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8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2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4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7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7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8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79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30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2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2D20574-2209-427D-A804-063D61D3388C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E8DB321-AD71-4122-97AF-CF148D2A11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957B322-4F43-4D78-907F-7C97AA0B34E8}" type="datetimeFigureOut">
              <a:rPr lang="en-US" smtClean="0">
                <a:solidFill>
                  <a:srgbClr val="465E9C"/>
                </a:solidFill>
              </a:rPr>
              <a:pPr/>
              <a:t>9/28/2016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1AE9685-938C-413E-B514-1BB5388AFC50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rmvcFy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Q3DF8cY6P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a3a8JVmci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Lazarillo</a:t>
            </a:r>
            <a:r>
              <a:rPr lang="en-US" dirty="0" smtClean="0"/>
              <a:t> de </a:t>
            </a:r>
            <a:r>
              <a:rPr lang="en-US" dirty="0" err="1" smtClean="0"/>
              <a:t>Tormes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1554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41" y="3352800"/>
            <a:ext cx="253788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5050"/>
            <a:ext cx="640080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100" dirty="0"/>
              <a:t>El siglo XVI bajo el reinado de Carlos I y Felipe II es la época cumbre del Imperio Español</a:t>
            </a:r>
            <a:r>
              <a:rPr lang="es-ES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19871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5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Carlos </a:t>
            </a:r>
            <a:r>
              <a:rPr lang="es-ES" dirty="0"/>
              <a:t>I de España</a:t>
            </a:r>
            <a:br>
              <a:rPr lang="es-ES" dirty="0"/>
            </a:br>
            <a:r>
              <a:rPr lang="es-ES" sz="2800" dirty="0"/>
              <a:t>Cuadro de Tiziano</a:t>
            </a:r>
            <a:br>
              <a:rPr lang="es-ES" sz="2800" dirty="0"/>
            </a:b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038600" cy="506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200" dirty="0"/>
              <a:t>Al mismo tiempo en las principales capitales españolas abundaban </a:t>
            </a:r>
            <a:r>
              <a:rPr lang="es-ES" sz="3200" b="1" dirty="0"/>
              <a:t>mendigos</a:t>
            </a:r>
            <a:r>
              <a:rPr lang="es-ES" sz="3200" dirty="0"/>
              <a:t>, </a:t>
            </a:r>
            <a:r>
              <a:rPr lang="es-ES" sz="3200" b="1" dirty="0"/>
              <a:t>indigentes y jóvenes huérfanos o abandonados</a:t>
            </a:r>
            <a:r>
              <a:rPr lang="es-ES" sz="3200" dirty="0"/>
              <a:t>, consecuencia todo ello de las constantes </a:t>
            </a:r>
            <a:r>
              <a:rPr lang="es-ES" sz="3200" b="1" dirty="0"/>
              <a:t>campañas militares de la monarquía hispana</a:t>
            </a:r>
            <a:r>
              <a:rPr lang="es-ES" sz="3200" dirty="0"/>
              <a:t> a lo largo de Europa y de la creciente </a:t>
            </a:r>
            <a:r>
              <a:rPr lang="es-ES" sz="3200" b="1" dirty="0"/>
              <a:t>emigración masculina </a:t>
            </a:r>
            <a:r>
              <a:rPr lang="es-ES" sz="3200" dirty="0"/>
              <a:t>a América.</a:t>
            </a:r>
          </a:p>
          <a:p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/>
              <a:t>picaresca</a:t>
            </a:r>
            <a:r>
              <a:rPr lang="en-US" dirty="0"/>
              <a:t> y </a:t>
            </a:r>
            <a:r>
              <a:rPr lang="en-US" dirty="0" err="1"/>
              <a:t>España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Nace en el siglo XVI, el Siglo de Oro de la literatura española. Es una corriente “realista” que se aleja de la corriente “idealista” de su tiempo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Con el Lazarillo nacerá la novela moderna y funda el género de la novela picaresca.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novela</a:t>
            </a:r>
            <a:r>
              <a:rPr lang="en-US" dirty="0"/>
              <a:t> </a:t>
            </a:r>
            <a:r>
              <a:rPr lang="en-US" dirty="0" err="1"/>
              <a:t>picaresca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Autobiográfica</a:t>
            </a:r>
            <a:r>
              <a:rPr lang="es-ES" b="1" dirty="0"/>
              <a:t>. </a:t>
            </a:r>
            <a:r>
              <a:rPr lang="es-ES" dirty="0"/>
              <a:t>El protagonista narra su historia en primera persona y de forma retrospectiva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b="1" dirty="0"/>
              <a:t>Protagonista antiheroico</a:t>
            </a:r>
            <a:r>
              <a:rPr lang="es-ES" dirty="0"/>
              <a:t>. Sus padres pertenecen a los estratos más bajos de la sociedad. La pobreza le obliga a sobrevivir usando trampas y engaños. Frente al héroe idealizado del libro de caballerías, aparece aquí un antihéroe que lucha por la supervivencia.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género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Sátira social</a:t>
            </a:r>
            <a:r>
              <a:rPr lang="es-ES" dirty="0"/>
              <a:t>. Presenta una crítica a los principales estamentos sociales. Especialmente a la iglesia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b="1" dirty="0"/>
              <a:t>Carácter realista</a:t>
            </a:r>
            <a:r>
              <a:rPr lang="es-ES" dirty="0"/>
              <a:t>. La acción se desarrolla en lugares conocidos como Salamanca, durante un periodo de tiempo concreto. La historia refleja el modo de vida de la época.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Despues</a:t>
            </a:r>
            <a:r>
              <a:rPr lang="es-ES" dirty="0"/>
              <a:t> de leer el primer capítulo</a:t>
            </a:r>
          </a:p>
          <a:p>
            <a:pPr marL="0" indent="0">
              <a:buNone/>
            </a:pPr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www.youtube.com/watch?v=RUdrmvcFym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(empieza en el minuto 3)</a:t>
            </a:r>
          </a:p>
          <a:p>
            <a:r>
              <a:rPr lang="es-ES" dirty="0"/>
              <a:t>El greco video:</a:t>
            </a:r>
          </a:p>
          <a:p>
            <a:r>
              <a:rPr lang="es-ES" dirty="0"/>
              <a:t>https://miclasele.wordpress.com/tag/el-greco/</a:t>
            </a:r>
          </a:p>
          <a:p>
            <a:r>
              <a:rPr lang="es-ES" dirty="0"/>
              <a:t>Consultar </a:t>
            </a:r>
            <a:r>
              <a:rPr lang="es-ES" dirty="0" err="1"/>
              <a:t>audiria</a:t>
            </a:r>
            <a:r>
              <a:rPr lang="es-ES" dirty="0"/>
              <a:t> también.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https://www.youtube.com/watch?v=RUdrmvcFym0</a:t>
            </a:r>
            <a:endParaRPr lang="en-US" dirty="0" smtClean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www.youtube.com/watch?v=IQ3DF8cY6Pk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Episodio</a:t>
            </a:r>
            <a:r>
              <a:rPr lang="en-US" dirty="0" smtClean="0"/>
              <a:t> Toro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20469" cy="38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18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35813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4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Toro de </a:t>
            </a:r>
            <a:r>
              <a:rPr lang="en-US" dirty="0" err="1" smtClean="0"/>
              <a:t>piedra</a:t>
            </a:r>
            <a:r>
              <a:rPr lang="en-US" dirty="0" smtClean="0"/>
              <a:t>, Salamanca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438295" cy="482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3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Universidad de Salamanca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83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Molino de </a:t>
            </a:r>
            <a:r>
              <a:rPr lang="en-US" dirty="0" err="1" smtClean="0"/>
              <a:t>harina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55" y="1524000"/>
            <a:ext cx="6477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74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Candado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11" y="1752600"/>
            <a:ext cx="59626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56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Saco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34290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95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cera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532956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58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www.youtube.com/watch?v=Fa3a8JVmciQ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Episodio</a:t>
            </a:r>
            <a:r>
              <a:rPr lang="en-US" dirty="0" smtClean="0"/>
              <a:t> </a:t>
            </a:r>
            <a:r>
              <a:rPr lang="en-US" dirty="0" err="1" smtClean="0"/>
              <a:t>Longaniza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143000"/>
            <a:ext cx="5853953" cy="533400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Novela </a:t>
            </a:r>
            <a:r>
              <a:rPr lang="es-ES" dirty="0"/>
              <a:t>que tuvo un enorme éxito. Fue traducida al francés, al inglés, al holandés, al alemán y al italiano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/>
              <a:t>Cuenta la historia de Lázaro un niño que nació en una familia muy pobre. Su madre lo puso a servir a los ocho años a un ciego astuto con el que pasa hambre y sufre malos tratos. Después del ciego Lázaro sirve a diferentes amos pero su situación no </a:t>
            </a:r>
            <a:r>
              <a:rPr lang="es-ES" dirty="0" smtClean="0"/>
              <a:t>mejora.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47800"/>
            <a:ext cx="25146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¿Por qué piensas que el autor ocultó su nombre</a:t>
            </a:r>
            <a:r>
              <a:rPr lang="es-ES" b="1" dirty="0" smtClean="0"/>
              <a:t>?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Miedo a la Inquisición ya que criticó a todas las clases sociales de la época, especialmente a la Iglesia.</a:t>
            </a:r>
          </a:p>
          <a:p>
            <a:r>
              <a:rPr lang="es-ES" dirty="0"/>
              <a:t>La Inquisición prohibió el libro. 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Esta novela inaugura un género la novela picaresca.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/>
              <a:t>¿Qué es un pícaro</a:t>
            </a:r>
            <a:r>
              <a:rPr lang="es-ES" sz="2800" b="1" dirty="0" smtClean="0"/>
              <a:t>?</a:t>
            </a:r>
          </a:p>
          <a:p>
            <a:endParaRPr lang="es-ES" sz="2800" dirty="0"/>
          </a:p>
          <a:p>
            <a:r>
              <a:rPr lang="es-ES" dirty="0"/>
              <a:t>Joven que se ve obligado a valerse de su astucia y cometer pequeños delitos para sobrevivir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¿Piensas que es </a:t>
            </a:r>
            <a:r>
              <a:rPr lang="es-ES" b="1" dirty="0"/>
              <a:t>lícito</a:t>
            </a:r>
            <a:r>
              <a:rPr lang="es-ES" dirty="0"/>
              <a:t> cometer pequeños </a:t>
            </a:r>
            <a:r>
              <a:rPr lang="es-ES" b="1" dirty="0"/>
              <a:t>delitos</a:t>
            </a:r>
            <a:r>
              <a:rPr lang="es-ES" dirty="0"/>
              <a:t> para poder sobrevivir?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Dos niños comiendo melón, Esteban Murillo. Siglo XVII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267200" cy="49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2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Murillo: "Dos niños comiendo fruta", h.1650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33131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3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Murillo: "Niños jugando a los dados", 1670-1675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73" y="2141034"/>
            <a:ext cx="3505200" cy="471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 smtClean="0"/>
              <a:t>El </a:t>
            </a:r>
            <a:r>
              <a:rPr lang="es-ES" b="1" dirty="0"/>
              <a:t>siglo XVI bajo el reinado de Carlos I y Felipe II</a:t>
            </a:r>
            <a:r>
              <a:rPr lang="es-ES" dirty="0"/>
              <a:t> es la época cumbre del Imperio Español:</a:t>
            </a:r>
          </a:p>
          <a:p>
            <a:r>
              <a:rPr lang="es-ES" b="1" dirty="0"/>
              <a:t>España unificada</a:t>
            </a:r>
          </a:p>
          <a:p>
            <a:r>
              <a:rPr lang="es-ES" b="1" dirty="0"/>
              <a:t>Conquista de América</a:t>
            </a:r>
          </a:p>
          <a:p>
            <a:r>
              <a:rPr lang="es-ES" b="1" dirty="0"/>
              <a:t>Alianzas matrimoniales. </a:t>
            </a:r>
            <a:r>
              <a:rPr lang="es-ES" dirty="0"/>
              <a:t>Con la subida al trono de Carlos I se inauguró una nueva dinastía: Los Austrias. Por eso se unieron a la corona española territorios de Austria, Francia, los Países bajos y el norte de Italia. El imperio español pasó a convertirse en primera potencia mundial.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/>
              <a:t>picaresca</a:t>
            </a:r>
            <a:r>
              <a:rPr lang="en-US" dirty="0"/>
              <a:t> y </a:t>
            </a:r>
            <a:r>
              <a:rPr lang="en-US" dirty="0" err="1"/>
              <a:t>España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356</TotalTime>
  <Words>552</Words>
  <Application>Microsoft Office PowerPoint</Application>
  <PresentationFormat>On-screen Show (4:3)</PresentationFormat>
  <Paragraphs>65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Hardcover</vt:lpstr>
      <vt:lpstr>Pushpin</vt:lpstr>
      <vt:lpstr>Lazarillo de Tormes</vt:lpstr>
      <vt:lpstr>PowerPoint Presentation</vt:lpstr>
      <vt:lpstr>PowerPoint Presentation</vt:lpstr>
      <vt:lpstr>PowerPoint Presentation</vt:lpstr>
      <vt:lpstr>PowerPoint Presentation</vt:lpstr>
      <vt:lpstr>Dos niños comiendo melón, Esteban Murillo. Siglo XVII</vt:lpstr>
      <vt:lpstr>Murillo: "Dos niños comiendo fruta", h.1650</vt:lpstr>
      <vt:lpstr>Murillo: "Niños jugando a los dados", 1670-1675</vt:lpstr>
      <vt:lpstr> La picaresca y España </vt:lpstr>
      <vt:lpstr>PowerPoint Presentation</vt:lpstr>
      <vt:lpstr>El siglo XVI bajo el reinado de Carlos I y Felipe II es la época cumbre del Imperio Español.</vt:lpstr>
      <vt:lpstr> Carlos I de España Cuadro de Tiziano </vt:lpstr>
      <vt:lpstr> La picaresca y España </vt:lpstr>
      <vt:lpstr>La novela picaresca</vt:lpstr>
      <vt:lpstr> Características del género </vt:lpstr>
      <vt:lpstr>PowerPoint Presentation</vt:lpstr>
      <vt:lpstr>PowerPoint Presentation</vt:lpstr>
      <vt:lpstr>Episodio Toro</vt:lpstr>
      <vt:lpstr>PowerPoint Presentation</vt:lpstr>
      <vt:lpstr>Toro de piedra, Salamanca</vt:lpstr>
      <vt:lpstr>Universidad de Salamanca</vt:lpstr>
      <vt:lpstr>Molino de harina</vt:lpstr>
      <vt:lpstr>Candado</vt:lpstr>
      <vt:lpstr>Saco</vt:lpstr>
      <vt:lpstr>La cera</vt:lpstr>
      <vt:lpstr>Episodio Longaniza</vt:lpstr>
    </vt:vector>
  </TitlesOfParts>
  <Company>Scarsdale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Lazarillo de Tormes</dc:title>
  <dc:creator>Scarsdale High School</dc:creator>
  <cp:lastModifiedBy>Scarsdale High School</cp:lastModifiedBy>
  <cp:revision>13</cp:revision>
  <dcterms:created xsi:type="dcterms:W3CDTF">2015-08-31T20:26:42Z</dcterms:created>
  <dcterms:modified xsi:type="dcterms:W3CDTF">2016-09-28T15:29:14Z</dcterms:modified>
</cp:coreProperties>
</file>